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79"/>
  </p:notesMasterIdLst>
  <p:sldIdLst>
    <p:sldId id="256" r:id="rId5"/>
    <p:sldId id="257" r:id="rId6"/>
    <p:sldId id="258" r:id="rId7"/>
    <p:sldId id="275" r:id="rId8"/>
    <p:sldId id="276" r:id="rId9"/>
    <p:sldId id="259" r:id="rId10"/>
    <p:sldId id="260" r:id="rId11"/>
    <p:sldId id="261" r:id="rId12"/>
    <p:sldId id="262" r:id="rId13"/>
    <p:sldId id="265" r:id="rId14"/>
    <p:sldId id="277" r:id="rId15"/>
    <p:sldId id="279" r:id="rId16"/>
    <p:sldId id="337" r:id="rId17"/>
    <p:sldId id="328" r:id="rId18"/>
    <p:sldId id="280" r:id="rId19"/>
    <p:sldId id="278" r:id="rId20"/>
    <p:sldId id="291" r:id="rId21"/>
    <p:sldId id="290" r:id="rId22"/>
    <p:sldId id="282" r:id="rId23"/>
    <p:sldId id="339" r:id="rId24"/>
    <p:sldId id="340" r:id="rId25"/>
    <p:sldId id="284" r:id="rId26"/>
    <p:sldId id="285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9" r:id="rId43"/>
    <p:sldId id="314" r:id="rId44"/>
    <p:sldId id="322" r:id="rId45"/>
    <p:sldId id="323" r:id="rId46"/>
    <p:sldId id="324" r:id="rId47"/>
    <p:sldId id="332" r:id="rId48"/>
    <p:sldId id="315" r:id="rId49"/>
    <p:sldId id="325" r:id="rId50"/>
    <p:sldId id="326" r:id="rId51"/>
    <p:sldId id="316" r:id="rId52"/>
    <p:sldId id="317" r:id="rId53"/>
    <p:sldId id="318" r:id="rId54"/>
    <p:sldId id="344" r:id="rId55"/>
    <p:sldId id="345" r:id="rId56"/>
    <p:sldId id="346" r:id="rId57"/>
    <p:sldId id="343" r:id="rId58"/>
    <p:sldId id="342" r:id="rId59"/>
    <p:sldId id="329" r:id="rId60"/>
    <p:sldId id="330" r:id="rId61"/>
    <p:sldId id="331" r:id="rId62"/>
    <p:sldId id="338" r:id="rId63"/>
    <p:sldId id="333" r:id="rId64"/>
    <p:sldId id="336" r:id="rId65"/>
    <p:sldId id="341" r:id="rId66"/>
    <p:sldId id="334" r:id="rId67"/>
    <p:sldId id="335" r:id="rId68"/>
    <p:sldId id="320" r:id="rId69"/>
    <p:sldId id="268" r:id="rId70"/>
    <p:sldId id="270" r:id="rId71"/>
    <p:sldId id="321" r:id="rId72"/>
    <p:sldId id="269" r:id="rId73"/>
    <p:sldId id="347" r:id="rId74"/>
    <p:sldId id="271" r:id="rId75"/>
    <p:sldId id="272" r:id="rId76"/>
    <p:sldId id="273" r:id="rId77"/>
    <p:sldId id="274" r:id="rId78"/>
  </p:sldIdLst>
  <p:sldSz cx="9144000" cy="5143500" type="screen16x9"/>
  <p:notesSz cx="6858000" cy="9144000"/>
  <p:embeddedFontLst>
    <p:embeddedFont>
      <p:font typeface="Mongolian Baiti" pitchFamily="66" charset="0"/>
      <p:regular r:id="rId80"/>
    </p:embeddedFont>
    <p:embeddedFont>
      <p:font typeface="Montserrat" charset="0"/>
      <p:regular r:id="rId81"/>
      <p:bold r:id="rId82"/>
    </p:embeddedFont>
    <p:embeddedFont>
      <p:font typeface="Cambria Math" pitchFamily="18" charset="0"/>
      <p:regular r:id="rId83"/>
    </p:embeddedFont>
    <p:embeddedFont>
      <p:font typeface="Questrial" charset="0"/>
      <p:regular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99"/>
    <a:srgbClr val="009999"/>
    <a:srgbClr val="33CCCC"/>
    <a:srgbClr val="FF3399"/>
    <a:srgbClr val="C41692"/>
    <a:srgbClr val="008E84"/>
    <a:srgbClr val="00B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056" y="-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87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3.fntdata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4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2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47862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/>
              <a:t>No required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zenguest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SHOW &amp; TELL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240183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/>
              <a:t>DECISION TREES</a:t>
            </a:r>
            <a:endParaRPr lang="en" sz="60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TOPIC FOR TODAY</a:t>
            </a:r>
          </a:p>
        </p:txBody>
      </p:sp>
    </p:spTree>
    <p:extLst>
      <p:ext uri="{BB962C8B-B14F-4D97-AF65-F5344CB8AC3E}">
        <p14:creationId xmlns:p14="http://schemas.microsoft.com/office/powerpoint/2010/main" val="120482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32556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REVIEW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3598"/>
            <a:ext cx="5122912" cy="3531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Two types of ML Algorithms:</a:t>
            </a:r>
          </a:p>
          <a:p>
            <a:pPr marL="5715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Supervised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Data is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labelled 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Goal: Predict or classify data</a:t>
            </a:r>
          </a:p>
          <a:p>
            <a:pPr marL="5715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</a:p>
          <a:p>
            <a:pPr marL="898525" lvl="0" indent="-357188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Tx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Data is unlabelled</a:t>
            </a:r>
          </a:p>
          <a:p>
            <a:pPr marL="898525" lvl="0" indent="-357188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Goal: Uncover patterns or structure in data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9"/>
          <a:stretch/>
        </p:blipFill>
        <p:spPr bwMode="auto">
          <a:xfrm>
            <a:off x="5989082" y="2645790"/>
            <a:ext cx="2615366" cy="23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940152" y="269526"/>
            <a:ext cx="2696186" cy="23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6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234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Supervised Learning Workflow</a:t>
            </a:r>
            <a:endParaRPr lang="en" dirty="0"/>
          </a:p>
        </p:txBody>
      </p:sp>
      <p:pic>
        <p:nvPicPr>
          <p:cNvPr id="3" name="Picture 2" descr="Image result for Supervised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b="12445"/>
          <a:stretch/>
        </p:blipFill>
        <p:spPr bwMode="auto">
          <a:xfrm>
            <a:off x="827583" y="1059582"/>
            <a:ext cx="7495391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9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k nearest neighb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99682"/>
            <a:ext cx="5606335" cy="326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4" y="274190"/>
            <a:ext cx="8705222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REVIEW: K-Nearest Neighbors (KNN)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573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059582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DECISION TREES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2136254"/>
            <a:ext cx="8229600" cy="115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 type of supervised learning algorithm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Interpretable; mimics human decision making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017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cision Tree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9502"/>
            <a:ext cx="704204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24"/>
          <p:cNvSpPr txBox="1"/>
          <p:nvPr/>
        </p:nvSpPr>
        <p:spPr>
          <a:xfrm>
            <a:off x="-12" y="3828486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Salary &gt; $50,000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commute is not more than 1 hour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offers free coffee,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then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accept offer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lang="en" sz="20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8289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5147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b="0" dirty="0" smtClean="0"/>
              <a:t>Would you survive the sinking of the Titanic?</a:t>
            </a:r>
            <a:endParaRPr lang="en" sz="2800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25205"/>
            <a:ext cx="4625272" cy="429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0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TERMINOLOGY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Root Node: 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represents the entire training set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process of dividing a node into two or more subsets/nodes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Internal/Decision Node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: corresponds to an attribute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Leaf/Terminal Node: </a:t>
            </a: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corresponds to a class label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11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60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356398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Study Group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#AI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3" t="86273" r="7395" b="2222"/>
          <a:stretch/>
        </p:blipFill>
        <p:spPr bwMode="auto">
          <a:xfrm>
            <a:off x="5220070" y="1203598"/>
            <a:ext cx="3816425" cy="50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3" t="86273" r="7395" b="2222"/>
          <a:stretch/>
        </p:blipFill>
        <p:spPr bwMode="auto">
          <a:xfrm>
            <a:off x="5220070" y="1203598"/>
            <a:ext cx="3816425" cy="50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hape 211"/>
          <p:cNvSpPr txBox="1">
            <a:spLocks noGrp="1"/>
          </p:cNvSpPr>
          <p:nvPr>
            <p:ph type="body" idx="1"/>
          </p:nvPr>
        </p:nvSpPr>
        <p:spPr>
          <a:xfrm>
            <a:off x="5148064" y="1851670"/>
            <a:ext cx="3888431" cy="137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Hard to guess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Tx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Try to understand </a:t>
            </a:r>
            <a:r>
              <a:rPr lang="en" sz="20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John plays tennis</a:t>
            </a:r>
          </a:p>
        </p:txBody>
      </p:sp>
    </p:spTree>
    <p:extLst>
      <p:ext uri="{BB962C8B-B14F-4D97-AF65-F5344CB8AC3E}">
        <p14:creationId xmlns:p14="http://schemas.microsoft.com/office/powerpoint/2010/main" val="216622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/>
              <a:t>Predict if John will play tennis</a:t>
            </a:r>
            <a:endParaRPr lang="en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323528" y="1203598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3" t="86273" r="7395" b="2222"/>
          <a:stretch/>
        </p:blipFill>
        <p:spPr bwMode="auto">
          <a:xfrm>
            <a:off x="5220070" y="1203598"/>
            <a:ext cx="3816425" cy="50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12568" y="1923678"/>
            <a:ext cx="3635896" cy="3129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Divide and Conquer</a:t>
            </a: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plit into subsets</a:t>
            </a: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Are they all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“pure”?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15963" lvl="0" indent="-271463">
              <a:lnSpc>
                <a:spcPct val="115000"/>
              </a:lnSpc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 yes: stop</a:t>
            </a:r>
          </a:p>
          <a:p>
            <a:pPr marL="715963" lvl="0" indent="-271463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not: repeat</a:t>
            </a:r>
          </a:p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See which subset new data falls into</a:t>
            </a:r>
          </a:p>
          <a:p>
            <a:pPr marL="457200" lvl="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33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93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79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2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07653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47689" y="197704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837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Issa Tingzon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Research Fellow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PCARI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Shape 182" descr="joy.png"/>
          <p:cNvPicPr preferRelativeResize="0"/>
          <p:nvPr/>
        </p:nvPicPr>
        <p:blipFill rotWithShape="1">
          <a:blip r:embed="rId4">
            <a:alphaModFix/>
          </a:blip>
          <a:srcRect l="5681" r="5681"/>
          <a:stretch/>
        </p:blipFill>
        <p:spPr>
          <a:xfrm>
            <a:off x="3233750" y="488300"/>
            <a:ext cx="2555700" cy="265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472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1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4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8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20310" r="18024" b="8062"/>
          <a:stretch/>
        </p:blipFill>
        <p:spPr bwMode="auto">
          <a:xfrm>
            <a:off x="586634" y="167199"/>
            <a:ext cx="7942521" cy="491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5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20155" r="17762" b="14264"/>
          <a:stretch/>
        </p:blipFill>
        <p:spPr bwMode="auto">
          <a:xfrm>
            <a:off x="539552" y="162409"/>
            <a:ext cx="8027582" cy="449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9787" r="17923" b="16480"/>
          <a:stretch/>
        </p:blipFill>
        <p:spPr bwMode="auto">
          <a:xfrm>
            <a:off x="586634" y="140174"/>
            <a:ext cx="7980500" cy="441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8023" b="15194"/>
          <a:stretch/>
        </p:blipFill>
        <p:spPr bwMode="auto">
          <a:xfrm>
            <a:off x="550184" y="210255"/>
            <a:ext cx="7953155" cy="440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000" r="18110" b="17829"/>
          <a:stretch/>
        </p:blipFill>
        <p:spPr bwMode="auto">
          <a:xfrm>
            <a:off x="539552" y="162409"/>
            <a:ext cx="7953154" cy="426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19844" r="17936" b="14353"/>
          <a:stretch/>
        </p:blipFill>
        <p:spPr bwMode="auto">
          <a:xfrm>
            <a:off x="539552" y="147224"/>
            <a:ext cx="7974419" cy="45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20000" r="17674" b="9923"/>
          <a:stretch/>
        </p:blipFill>
        <p:spPr bwMode="auto">
          <a:xfrm>
            <a:off x="524957" y="162409"/>
            <a:ext cx="8038215" cy="480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0466" r="17849" b="10994"/>
          <a:stretch/>
        </p:blipFill>
        <p:spPr bwMode="auto">
          <a:xfrm>
            <a:off x="551538" y="209365"/>
            <a:ext cx="7985052" cy="470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t="20620" r="17676" b="7442"/>
          <a:stretch/>
        </p:blipFill>
        <p:spPr bwMode="auto">
          <a:xfrm>
            <a:off x="524957" y="216110"/>
            <a:ext cx="8042177" cy="493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20155" r="17587" b="7597"/>
          <a:stretch/>
        </p:blipFill>
        <p:spPr bwMode="auto">
          <a:xfrm>
            <a:off x="539552" y="170609"/>
            <a:ext cx="8038215" cy="495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20097" r="17735" b="8430"/>
          <a:stretch/>
        </p:blipFill>
        <p:spPr bwMode="auto">
          <a:xfrm>
            <a:off x="539552" y="170609"/>
            <a:ext cx="8018417" cy="490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0310" r="17762" b="8217"/>
          <a:stretch/>
        </p:blipFill>
        <p:spPr bwMode="auto">
          <a:xfrm>
            <a:off x="641916" y="177343"/>
            <a:ext cx="7921256" cy="4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20310" r="18024" b="8062"/>
          <a:stretch/>
        </p:blipFill>
        <p:spPr bwMode="auto">
          <a:xfrm>
            <a:off x="586634" y="167199"/>
            <a:ext cx="7942521" cy="491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620" r="17762" b="8527"/>
          <a:stretch/>
        </p:blipFill>
        <p:spPr bwMode="auto">
          <a:xfrm>
            <a:off x="572917" y="183194"/>
            <a:ext cx="7985052" cy="4859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7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ID3 Algorithm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ID3 - Ross Quinlan, 1986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Suppose feature A is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best attribute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split on.</a:t>
            </a:r>
          </a:p>
          <a:p>
            <a:pPr marL="1073150" indent="-36036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Split entire training set on  attribute A</a:t>
            </a:r>
          </a:p>
          <a:p>
            <a:pPr marL="1073150" indent="-36036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For each subset/ child node:</a:t>
            </a:r>
          </a:p>
          <a:p>
            <a:pPr marL="1435100" indent="-36195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subset is pure: stop</a:t>
            </a:r>
          </a:p>
          <a:p>
            <a:pPr marL="1435100" indent="-36195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Arial" pitchFamily="34" charset="0"/>
              <a:buChar char="•"/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lse: split subset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291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Which attribute to split on?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507288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Want to measure the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“purity”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of the split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ore certain about Yes/No after the split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Pure set</a:t>
            </a: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     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(4 Yes / 0 No) 	100% certain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Impure Set</a:t>
            </a: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(3 Yes / 3 No) 	50 % certain</a:t>
            </a:r>
          </a:p>
          <a:p>
            <a:pPr marL="446088" indent="-265113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Entropy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a way to measure certainty</a:t>
            </a:r>
          </a:p>
          <a:p>
            <a:pPr marL="893763" indent="-350838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Higher entropy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more uncertain</a:t>
            </a: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406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222314"/>
                <a:ext cx="8507288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30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𝐸𝑛𝑡𝑟𝑜𝑝𝑦</m:t>
                      </m:r>
                      <m:d>
                        <m:d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=−</m:t>
                      </m:r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𝑦𝑒𝑠</m:t>
                          </m:r>
                        </m:sub>
                      </m:sSub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3200" b="0" i="0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log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𝑦𝑒𝑠</m:t>
                          </m:r>
                        </m:sub>
                      </m:sSub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−</m:t>
                      </m:r>
                      <m:sSub>
                        <m:sSub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𝑝</m:t>
                          </m:r>
                        </m:e>
                        <m:sub>
                          <m: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𝑛𝑜</m:t>
                          </m:r>
                        </m:sub>
                      </m:sSub>
                      <m:func>
                        <m:funcPr>
                          <m:ctrlPr>
                            <a:rPr lang="en-PH" sz="32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PH" sz="3200" b="0" i="0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H" sz="32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𝑛𝑜</m:t>
                              </m:r>
                            </m:sub>
                          </m:sSub>
                        </m:e>
                      </m:func>
                      <m:r>
                        <a:rPr lang="en-PH" sz="32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</m:t>
                      </m:r>
                    </m:oMath>
                  </m:oMathPara>
                </a14:m>
                <a:endParaRPr lang="en" sz="32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– subset of training examples </a:t>
                </a: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positive (yes) examples</a:t>
                </a: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negative (no) examples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222314"/>
                <a:ext cx="8507288" cy="37257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83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Entropy, more generally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496" y="1222314"/>
                <a:ext cx="8856984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30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𝐸𝑛𝑡𝑟𝑜𝑝𝑦</m:t>
                      </m:r>
                      <m:d>
                        <m:dPr>
                          <m:ctrl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8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8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𝐶𝑙𝑎𝑠𝑠𝑒𝑠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PH" sz="28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PH" sz="2800" b="0" i="0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" sz="32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893763" indent="-180975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– subset of examples </a:t>
                </a:r>
              </a:p>
              <a:p>
                <a:pPr marL="1343025" indent="-627063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Wingdings" pitchFamily="2" charset="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– proportion of examples in S belonging to class  c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496" y="1222314"/>
                <a:ext cx="8856984" cy="3725700"/>
              </a:xfrm>
              <a:prstGeom prst="rect">
                <a:avLst/>
              </a:prstGeom>
              <a:blipFill rotWithShape="1">
                <a:blip r:embed="rId3"/>
                <a:stretch>
                  <a:fillRect r="-7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77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62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72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1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254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21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1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254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21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1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254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7504" y="3435846"/>
                <a:ext cx="4895827" cy="693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435846"/>
                <a:ext cx="4895827" cy="693010"/>
              </a:xfrm>
              <a:prstGeom prst="rect">
                <a:avLst/>
              </a:prstGeom>
              <a:blipFill rotWithShape="1">
                <a:blip r:embed="rId4"/>
                <a:stretch>
                  <a:fillRect r="-2615" b="-88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21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3</m:t>
                        </m:r>
                      </m:num>
                      <m:den>
                        <m: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1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790029" cy="695640"/>
              </a:xfrm>
              <a:prstGeom prst="rect">
                <a:avLst/>
              </a:prstGeom>
              <a:blipFill rotWithShape="1">
                <a:blip r:embed="rId4"/>
                <a:stretch>
                  <a:fillRect r="-254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7504" y="3435846"/>
                <a:ext cx="4895827" cy="693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Entropy</m:t>
                    </m:r>
                    <m:r>
                      <a:rPr lang="en-PH" sz="24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PH" sz="24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f>
                      <m:f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0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PH" sz="24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40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log</m:t>
                            </m:r>
                          </m:e>
                          <m:sub>
                            <m: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PH" sz="24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435846"/>
                <a:ext cx="4895827" cy="693010"/>
              </a:xfrm>
              <a:prstGeom prst="rect">
                <a:avLst/>
              </a:prstGeom>
              <a:blipFill rotWithShape="1">
                <a:blip r:embed="rId5"/>
                <a:stretch>
                  <a:fillRect r="-2615" b="-88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9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0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419622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xercise: (9 yes / 5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5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4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419622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xercise: (9 yes / 5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2067694"/>
            <a:ext cx="2574744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Answer: 0.940</a:t>
            </a: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5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71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419622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xercise: (9 yes / 5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2067694"/>
            <a:ext cx="2574744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Answer: 0.940</a:t>
            </a: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29767" r="56308" b="36039"/>
          <a:stretch/>
        </p:blipFill>
        <p:spPr bwMode="auto">
          <a:xfrm>
            <a:off x="4716015" y="1482001"/>
            <a:ext cx="4236469" cy="2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55926"/>
                <a:ext cx="661527" cy="391261"/>
              </a:xfrm>
              <a:prstGeom prst="rect">
                <a:avLst/>
              </a:prstGeom>
              <a:blipFill rotWithShape="1">
                <a:blip r:embed="rId5"/>
                <a:stretch>
                  <a:fillRect t="-7813" r="-12963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35846"/>
                <a:ext cx="988540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16" y="3404625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813" r="-11728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92457"/>
                <a:ext cx="1230593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692" r="-89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hape 211"/>
          <p:cNvSpPr txBox="1">
            <a:spLocks/>
          </p:cNvSpPr>
          <p:nvPr/>
        </p:nvSpPr>
        <p:spPr>
          <a:xfrm>
            <a:off x="97160" y="2950506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-PH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xercise: (3 yes / 4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9158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222314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Entropy tells us how pure 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one subset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is.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But we </a:t>
            </a:r>
            <a:r>
              <a:rPr lang="en" sz="24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want a measure of the </a:t>
            </a:r>
            <a:r>
              <a:rPr lang="en" sz="24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effectiveness of an attribute</a:t>
            </a:r>
            <a:r>
              <a:rPr lang="en" sz="24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 in classifying the training data</a:t>
            </a: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We actually want </a:t>
            </a: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aggregate info on different subsets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" sz="2400" dirty="0" smtClean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Simply averaging the entropies don’t work. (Why not?)</a:t>
            </a:r>
            <a:endParaRPr lang="en" sz="2400" dirty="0" smtClean="0">
              <a:solidFill>
                <a:srgbClr val="33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39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 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Want many items in pure sets</a:t>
                </a:r>
              </a:p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Information Gain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expected reduction in entropy after a split on an attribute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𝐺𝑎𝑖𝑛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𝐴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𝐸𝑛𝑡𝑟𝑜𝑝𝑦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𝑣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𝑉𝑎𝑙𝑢𝑒𝑠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𝐴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𝐸𝑛𝑡𝑟𝑜𝑝𝑦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PH" sz="2400" b="0" dirty="0" smtClean="0">
                  <a:solidFill>
                    <a:srgbClr val="535353"/>
                  </a:solidFill>
                  <a:latin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Attribute    		</a:t>
                </a:r>
                <a14:m>
                  <m:oMath xmlns:m="http://schemas.openxmlformats.org/officeDocument/2006/math"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𝑉𝑎𝑙𝑢𝑒𝑠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 </m:t>
                    </m:r>
                  </m:oMath>
                </a14:m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possible values of A 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subset of training examples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subset of S for which attribute A have value v	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  <a:blipFill rotWithShape="1">
                <a:blip r:embed="rId3"/>
                <a:stretch>
                  <a:fillRect b="-184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54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-12" y="32129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am &lt;name&gt;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&lt;your current profession&gt;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&lt;why did you join this study group?&gt;</a:t>
            </a:r>
          </a:p>
        </p:txBody>
      </p:sp>
      <p:pic>
        <p:nvPicPr>
          <p:cNvPr id="225" name="Shape 225" descr="WWCodeManilaSlides-Introdu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3987" y="422225"/>
            <a:ext cx="2916026" cy="291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5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𝑊𝑖𝑛𝑑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4165638" y="1089827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7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𝑊𝑖𝑛𝑑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4165638" y="1089827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1606029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0.048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11"/>
              <p:cNvSpPr txBox="1">
                <a:spLocks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𝐻𝑢𝑚𝑖𝑑𝑖𝑡𝑦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9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𝑊𝑖𝑛𝑑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4165638" y="1089827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1606029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0.048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11"/>
              <p:cNvSpPr txBox="1">
                <a:spLocks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𝐻𝑢𝑚𝑖𝑑𝑖𝑡𝑦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99592" y="2830165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0.151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211"/>
              <p:cNvSpPr txBox="1">
                <a:spLocks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𝑂𝑢𝑡𝑙𝑜𝑜𝑘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blipFill rotWithShape="1">
                <a:blip r:embed="rId6"/>
                <a:stretch>
                  <a:fillRect r="-3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7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𝑊𝑖𝑛𝑑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36512" y="1059582"/>
                <a:ext cx="4032448" cy="720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3024" r="18285" b="13954"/>
          <a:stretch/>
        </p:blipFill>
        <p:spPr bwMode="auto">
          <a:xfrm>
            <a:off x="4165638" y="1089827"/>
            <a:ext cx="47268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1606029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0.048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11"/>
              <p:cNvSpPr txBox="1">
                <a:spLocks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𝐻𝑢𝑚𝑖𝑑𝑖𝑡𝑦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6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231778"/>
                <a:ext cx="4536504" cy="9584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99592" y="2830165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0.151</a:t>
            </a:r>
            <a:endParaRPr lang="en-PH" sz="2400" dirty="0">
              <a:latin typeface="Montserra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211"/>
              <p:cNvSpPr txBox="1">
                <a:spLocks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ex. Find </a:t>
                </a:r>
                <a14:m>
                  <m:oMath xmlns:m="http://schemas.openxmlformats.org/officeDocument/2006/math"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𝐺𝑎𝑖𝑛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24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𝑂𝑢𝑡𝑙𝑜𝑜𝑘</m:t>
                    </m:r>
                    <m:r>
                      <a:rPr lang="en-PH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).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3363838"/>
                <a:ext cx="4032448" cy="958427"/>
              </a:xfrm>
              <a:prstGeom prst="rect">
                <a:avLst/>
              </a:prstGeom>
              <a:blipFill rotWithShape="1">
                <a:blip r:embed="rId6"/>
                <a:stretch>
                  <a:fillRect r="-3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99592" y="3939902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Answer: 0.246</a:t>
            </a:r>
            <a:endParaRPr lang="en-PH" sz="24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Splitting, visually</a:t>
            </a:r>
            <a:endParaRPr lang="en" dirty="0"/>
          </a:p>
        </p:txBody>
      </p:sp>
      <p:pic>
        <p:nvPicPr>
          <p:cNvPr id="2050" name="Picture 2" descr="C:\Users\Issa Tingzon\Desktop\decision-tree-tutorial-animated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31590"/>
            <a:ext cx="60579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92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Gain, visually</a:t>
            </a:r>
            <a:endParaRPr lang="e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t="13178" r="11831" b="34108"/>
          <a:stretch/>
        </p:blipFill>
        <p:spPr bwMode="auto">
          <a:xfrm>
            <a:off x="35496" y="1296853"/>
            <a:ext cx="8856984" cy="3291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6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000" dirty="0" smtClean="0"/>
              <a:t>CART Algorithm </a:t>
            </a:r>
            <a:r>
              <a:rPr lang="en" sz="2800" b="0" dirty="0" smtClean="0">
                <a:solidFill>
                  <a:srgbClr val="535353"/>
                </a:solidFill>
              </a:rPr>
              <a:t>(Briemanetal</a:t>
            </a:r>
            <a:r>
              <a:rPr lang="en" sz="2800" b="0" dirty="0">
                <a:solidFill>
                  <a:srgbClr val="535353"/>
                </a:solidFill>
              </a:rPr>
              <a:t>, </a:t>
            </a:r>
            <a:r>
              <a:rPr lang="en" sz="2800" b="0" dirty="0" smtClean="0">
                <a:solidFill>
                  <a:srgbClr val="535353"/>
                </a:solidFill>
              </a:rPr>
              <a:t>1984)</a:t>
            </a:r>
            <a:endParaRPr lang="en" sz="2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7544" y="1078298"/>
                <a:ext cx="8172400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Uses an alternative impurity metric:</a:t>
                </a:r>
                <a:r>
                  <a:rPr lang="en" sz="2400" i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 Index</a:t>
                </a:r>
                <a:endParaRPr lang="en" sz="2400" b="1" i="1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 Index –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rate of misclassification</a:t>
                </a:r>
                <a:endParaRPr lang="en" sz="2400" b="1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𝐺𝑖𝑛𝑖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=1 −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𝐶𝑙𝑎𝑠𝑠𝑒𝑠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Sup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 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subset of training examples</a:t>
                </a:r>
              </a:p>
              <a:p>
                <a:pPr marL="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𝑝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proportion of examples in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belonging to class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𝑐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1078298"/>
                <a:ext cx="8172400" cy="3725700"/>
              </a:xfrm>
              <a:prstGeom prst="rect">
                <a:avLst/>
              </a:prstGeom>
              <a:blipFill rotWithShape="1">
                <a:blip r:embed="rId3"/>
                <a:stretch>
                  <a:fillRect r="-82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71600" y="4371950"/>
            <a:ext cx="7047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solidFill>
                  <a:schemeClr val="bg2"/>
                </a:solidFill>
                <a:latin typeface="Montserrat" charset="0"/>
              </a:rPr>
              <a:t>Higher </a:t>
            </a:r>
            <a:r>
              <a:rPr lang="en-PH" sz="2400" dirty="0" err="1" smtClean="0">
                <a:solidFill>
                  <a:schemeClr val="bg2"/>
                </a:solidFill>
                <a:latin typeface="Montserrat" charset="0"/>
              </a:rPr>
              <a:t>Gini</a:t>
            </a:r>
            <a:r>
              <a:rPr lang="en-PH" sz="2400" dirty="0" smtClean="0">
                <a:solidFill>
                  <a:schemeClr val="bg2"/>
                </a:solidFill>
                <a:latin typeface="Montserrat" charset="0"/>
              </a:rPr>
              <a:t> index </a:t>
            </a:r>
            <a:r>
              <a:rPr lang="en-PH" sz="2400" dirty="0" smtClean="0">
                <a:solidFill>
                  <a:schemeClr val="bg2"/>
                </a:solidFill>
                <a:latin typeface="Montserrat" charset="0"/>
                <a:sym typeface="Wingdings" pitchFamily="2" charset="2"/>
              </a:rPr>
              <a:t> more likely to misclassify</a:t>
            </a:r>
            <a:endParaRPr lang="en-PH" sz="2400" dirty="0">
              <a:solidFill>
                <a:schemeClr val="bg2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725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−(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=0.5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3094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71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−(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=0.5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3094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3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7160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−(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=0.5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" y="1804102"/>
                <a:ext cx="4333109" cy="695640"/>
              </a:xfrm>
              <a:prstGeom prst="rect">
                <a:avLst/>
              </a:prstGeom>
              <a:blipFill rotWithShape="1">
                <a:blip r:embed="rId3"/>
                <a:stretch>
                  <a:fillRect r="-3094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Shape 211"/>
          <p:cNvSpPr txBox="1">
            <a:spLocks/>
          </p:cNvSpPr>
          <p:nvPr/>
        </p:nvSpPr>
        <p:spPr>
          <a:xfrm>
            <a:off x="97160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04" y="3291830"/>
                <a:ext cx="4015202" cy="693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291830"/>
                <a:ext cx="4015202" cy="693010"/>
              </a:xfrm>
              <a:prstGeom prst="rect">
                <a:avLst/>
              </a:prstGeom>
              <a:blipFill rotWithShape="1">
                <a:blip r:embed="rId4"/>
                <a:stretch>
                  <a:fillRect r="-349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1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gini inde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6"/>
          <a:stretch/>
        </p:blipFill>
        <p:spPr bwMode="auto">
          <a:xfrm>
            <a:off x="4217132" y="1131590"/>
            <a:ext cx="4876800" cy="35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-36512" y="1222314"/>
            <a:ext cx="8507288" cy="6293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(3 yes / 3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-36512" y="1804102"/>
                <a:ext cx="433310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−(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3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6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=0.5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1804102"/>
                <a:ext cx="4333109" cy="695640"/>
              </a:xfrm>
              <a:prstGeom prst="rect">
                <a:avLst/>
              </a:prstGeom>
              <a:blipFill rotWithShape="1">
                <a:blip r:embed="rId4"/>
                <a:stretch>
                  <a:fillRect r="-323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Shape 211"/>
          <p:cNvSpPr txBox="1">
            <a:spLocks/>
          </p:cNvSpPr>
          <p:nvPr/>
        </p:nvSpPr>
        <p:spPr>
          <a:xfrm>
            <a:off x="-36512" y="2806490"/>
            <a:ext cx="8507288" cy="62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(4 yes / 0 no) </a:t>
            </a:r>
          </a:p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26168" y="3291830"/>
                <a:ext cx="4015202" cy="693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Gini(S) =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1−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−</m:t>
                    </m:r>
                    <m:sSup>
                      <m:sSup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(</m:t>
                        </m:r>
                        <m:f>
                          <m:fPr>
                            <m:ctrlP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fPr>
                          <m:num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0</m:t>
                            </m:r>
                          </m:num>
                          <m:den>
                            <m:r>
                              <a:rPr lang="en-PH" sz="24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4</m:t>
                            </m:r>
                          </m:den>
                        </m:f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)</m:t>
                        </m:r>
                      </m:e>
                      <m:sup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p>
                    </m:sSup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</m:t>
                    </m:r>
                  </m:oMath>
                </a14:m>
                <a:endParaRPr lang="en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168" y="3291830"/>
                <a:ext cx="4015202" cy="693010"/>
              </a:xfrm>
              <a:prstGeom prst="rect">
                <a:avLst/>
              </a:prstGeom>
              <a:blipFill rotWithShape="1">
                <a:blip r:embed="rId5"/>
                <a:stretch>
                  <a:fillRect r="-3495" b="-789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76056" y="4155926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0</a:t>
                </a:r>
                <a:endParaRPr lang="en-PH" sz="1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155926"/>
                <a:ext cx="988540" cy="391261"/>
              </a:xfrm>
              <a:prstGeom prst="rect">
                <a:avLst/>
              </a:prstGeom>
              <a:blipFill rotWithShape="1">
                <a:blip r:embed="rId6"/>
                <a:stretch>
                  <a:fillRect t="-7813" r="-11111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9924" y="4196713"/>
                <a:ext cx="98854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1</a:t>
                </a:r>
                <a:endParaRPr lang="en-PH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924" y="4196713"/>
                <a:ext cx="988540" cy="391261"/>
              </a:xfrm>
              <a:prstGeom prst="rect">
                <a:avLst/>
              </a:prstGeom>
              <a:blipFill rotWithShape="1">
                <a:blip r:embed="rId7"/>
                <a:stretch>
                  <a:fillRect t="-7692" r="-11111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41299" y="2382134"/>
                <a:ext cx="123059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PH" sz="1800" dirty="0" smtClean="0"/>
                  <a:t> =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1/2</m:t>
                    </m:r>
                  </m:oMath>
                </a14:m>
                <a:endParaRPr lang="en-PH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299" y="2382134"/>
                <a:ext cx="1230593" cy="391261"/>
              </a:xfrm>
              <a:prstGeom prst="rect">
                <a:avLst/>
              </a:prstGeom>
              <a:blipFill rotWithShape="1">
                <a:blip r:embed="rId8"/>
                <a:stretch>
                  <a:fillRect t="-7813" r="-8416" b="-1875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88224" y="4659982"/>
                <a:ext cx="66152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PH" sz="1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PH" sz="1800" b="0" i="1" smtClean="0">
                              <a:latin typeface="Cambria Math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4659982"/>
                <a:ext cx="661527" cy="391261"/>
              </a:xfrm>
              <a:prstGeom prst="rect">
                <a:avLst/>
              </a:prstGeom>
              <a:blipFill rotWithShape="1">
                <a:blip r:embed="rId9"/>
                <a:stretch>
                  <a:fillRect t="-7692" r="-12963" b="-169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8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Gini Index example</a:t>
            </a:r>
            <a:endParaRPr lang="en" dirty="0"/>
          </a:p>
        </p:txBody>
      </p:sp>
      <p:sp>
        <p:nvSpPr>
          <p:cNvPr id="3" name="AutoShape 2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4" descr="data:image/png;base64,iVBORw0KGgoAAAANSUhEUgAAAYYAAAEKCAYAAAAW8vJGAAAABHNCSVQICAgIfAhkiAAAAAlwSFlzAAALEgAACxIB0t1+/AAAIABJREFUeJzt3Xm8lnP+x/HXp0XETKTfYCxlFGUpSSnrQRJ+lmxlX2cMsowx0sxw0jzkZ8ZgFKlow7RZU8jWoUikRaHUEIWxhIRoOZ/fH9+7Ouc4nXOf033d13Xf9/v5eNyP7uU69/VxOef+3N/t8zV3R0REZJ06cQcgIiLJosQgIiLlKDGIiEg5SgwiIlKOEoOIiJSjxCAiIuXUizuAdJiZ5tSKiNSCu1tNfyZnWgzurps7xcXFsceQlJuuha6FrkXVt9rKmcQgIiLZocQgIiLlKDHkmKKiorhDSAxdiw10LTbQtdh0tin9UNliZp4LcYqIJImZ4fk8+CwiItmhxCAiIuUoMYiISDlKDCIiUo4Sg4iIlKPEICIi5SgxiIhIOUoMIiJSjhKDiIiUE2liMLOhZvaZmc2t4pi7zGyhmc0xs7ZRxiMiItWLusUwDOi6sRfN7Figubu3AH4HDIw4HhERqUakicHdpwBfV3HICcCI1LHTga3NbLsoYxIRkarFPcawI7CkzOOlwE4xxSIiIiRja8+Klf9URlVitXYtfPbZhtvnn8Py5bBiRbitXAlr1sDq1eHYevWgfv3w71ZbwS9+EW6NG8OvfgXbbQfbbw/bbANW4zqXIjHIwtZyzYC5G3ntXqBHmcfzge0qOc4ruxUXF3tliouLdbyOr/b4K68s9gkT3P/xD/eLLnIvKnLfdVf3OnUqP/6gg4r95pvdb7/dvX9/94ED3QcPdj/22MqPb9Wq2A891L1lS/dGjdy33NJ9zz3dmzfPjeuj43Pv+MmTJ3txcfH6G+Bei8/tyPdjMLNmwJPuvk8lrx0L9HT3Y82sI3Cnu3es5DiPOk7Jb0uXwquvwvTpMHMmzJoVvtXvtRe0bBluzZtDs2aw887QoEHmY1i+HD78EBYvhvfeg/nzw23uXGjUCPbbL9w6dYKOHUN8IpuitvsxRJoYzGwUcBjQBPgMKAbqA7j7oNQxAwgzl74HLnD3mZW8jxKD1MhHH8ELL4TblCnwww9w0EHhA7ddO2jbFpo0iTvKoLQUPvggJKsZM0ICmzkTWrSAww6Dzp3Dv0oUUlOJTAyZosQg1Vm9Gl55BZ58EiZMgGXL4MgjN3yotmiRW/37q1aF5DB5Mjz/fGjptG0Lxx8fbi1b5tZ/j8RDiUEKzqpV8NxzMHZsSAi/+U340Pzf/w0fonXinnOXQT/8AC+9FP47n3wSNt8cTj0VTj8d9t1XSUIqp8QgBaG0FKZOhREj4LHHwhjB6afDySfDjjvGHV12uIdup3HjYMwYqFsXzjwTzj0Xdtst7ugkSZQYJK8tXQr33x8SQsOGcN55cMYZsFOBr3pxD+MSDzwAo0ZBq1Zw4YUhWTZsGHd0EjclBsk7paWhf33gwNCN0qNH+NBr105dJ5VZtQomToT77gtjEuecA7//PeyxR9yRSVyUGCRvrFwZvgHfcUeYNnrppaGrRLNy0vfBBzBkSGhltWsHf/wjHHGEEmqhUWKQnPfVV3DXXXDPPWFa6TXXhBlF+jCrvR9/hIcegttvDyuzr7sOuncP9yX/KTFIzvr88/DBNWQIdOsGf/qTuj8yzR0mTYJ+/eDTT6F3bzj7bNhss7gjkyjVNjHk0YQ+yTXLlkGvXmFO/ooVYabNffcpKUTBDLp2hZdfDt1Lo0bB7rvDsGGh7pNIWUoMknUrVkDfviEBLF8Ob70Fd98Nu+wSd2SF4dBDw/qPBx+E4cNh773DWhA1ymUddSVJ1qxdC0OHwo03hlXJN92kefdxcw9JonfvUCH29tvhwAPjjkoyRWMMkmjPPx8Gkxs3hn/+M8yUkeQoLQ2D1H/5Sxj4//vfQ0FByW0aY5BE+uijULrhkktCC2HyZCWFJKpTJ6x7mD8f9tkH9t8f/va3MKtJCo8Sg0Ri1Sq45ZZQRrp1a3j77TDjSFNPk61hQ7jhBnjzTZg9O4w/PPVU3FFJtqkrSTLutdfg4ouhaVPo3z8Ut5PcNGkSXH45tG8Pd94ZdqOT3KGuJIndd9/BVVeFlsENN4Ty10oKue3oo8OssV12CS2/4cM1e6kQqMUgGfHSS3DBBWEq5O23h0FmyS+zZsFFF4X9q4cMKZxqtrlMLQaJxcqV8Ic/hFpGd90VvlEqKeSntm1Dcb4OHcL9hx5S6yFfqcUgtTZ7dih93aZNWKC27bZxRyTZ8uabofT5nnvCoEGwzTZxRySVUYtBsqa0NFQ+PeqoMJYwerSSQqFp1y7sA7H99mEHualT445IMkktBqmRL74IO4V9803oStDgskyYAL/9bVircsMNYUc5SQa1GCRyr7wS1iW0bRuKsSkpCIQ9tmfODL8TRx8dquVKblNikGq5hzIWp5wS+pP79Qt1dUTW2WGHUHOpU6fw5WHKlLgjkk2hriSp0ooVcP75Yc/lsWPDojWRqjzzTPiduf76sK5Fq93jo64kybhFi8I3wMaNQzeBkoKko2vXsPp9xIiQIFaujDsiqSklBqnUpElw0EHQsycMHhz2XhZJV7NmYUxq9Wo45BBYsiTuiKQmlBjkZ/r3D9/0HnkEfv97dQVI7TRsGGaude8eWp5vvBF3RJIujTHIemvWwNVXh9LYEybArrvGHZHki/HjQ2HFe+4JZdglO2o7xlAvimAk96xYAaefHhavvfoqNGoUd0SST044IXRPnnACLFwYBqbVEk0udSUJn34Khx0WKmhOnKikINFo2zYMSo8dG0p5r10bd0SyMUoMBW7BgrDH78knw733Qj21ISVCO+4YKvEuXBi6lDRjKZmUGArYa6+FlsKNN8Jf/6qmvWTHL38ZWqZbbgmdO8NXX8UdkVSkxFCgnnsOjj8ehg4N+yiIZNNmm8HIkWG20mGHhe5MSY5IE4OZdTWz+Wa20Mx6VfJ6EzN7xsxmm9k8Mzs/yngkeOwxOOus8O+xx8YdjRSqOnXgH/8IpdsPOQQWL447IlknsumqZlYXWAB0Bj4G3gDOcPd3yxzTB2jg7r3NrEnq+O3cfU2F99J01QwZORJ69QpN+f32izsakeDuu+H//g+efRZatYo7mvyRxOmqHYBF7r4YwMxGAycC75Y55lOgder+L4FlFZOCZM6QIdC3b1in0LJl3NGIbHD55WHs4cgjQ3LYe++4IypsUSaGHYGyC+GXAgdUOGYI8KKZfQL8Ajg9wngK2sCB4RvZ5MnQvHnc0Yj83DnnhKq9Rx0VCvG1aRN3RIUrysSQTt/Pn4HZ7l5kZrsBz5lZG3dfUfHAPn36rL9fVFREUVFRpuLMe/37h7LZkydrDwVJth49wkY/Rx8NTz2l7s6aKikpoaSkZJPfJ8oxho5AH3fvmnrcGyh191vLHPMUcLO7v5J6/ALQy91nVHgvjTHU0oABG5JCs2ZxRyOSnkcfhUsvDaul99037mhyVxLLbs8AWphZMzPbDOgOjK9wzHzC4DRmth2wB/B+hDEVlCFDwqwPJQXJNSefHAakjzkG3n477mgKT2RdSe6+xsx6ApOAusD97v6umV2Sen0Q0A8YZmZzCEnqOnfXcpcMGDkSbroJSkqUFCQ3nXoqrFoFXbqELze77x53RIVD1VXz0NixoUrqiy9q9pHkvmHDoLg4lNJQxd+aSeJ0VYnBM8/AFVeElc1KCpIPLrgg1FQ66iiYOhW23z7uiPKfEkMeefXVMOXv8cehdevqjxfJFZddBsuWhW1DS0pg663jjii/qSspT8ydGwqSjRgR/nhE8o176CJ9882wCK5hw7gjSr7adiUpMeSBDz8M+zOvqzsjkq9KS+G88+Cbb0KtL5WJr1oSp6tKFnz9dZjSd+21SgqS/+rUCRWBf/oplNHQ98VoKDHksB9/hJNOCl1HV18ddzQi2VG/Pjz8MLz+OtxyS9zR5Cd1JeWo0tLQQnCH0aPDNymRQvLJJ2H3wb594dxz444mmTRdtcD85S/hD+O555QUpDD9+tfw9NNQVBT2K1f5tMzRR0oOGj48LGJ77DHYfPO4oxGJT6tW8O9/Q/fuYR9pyQx1JeWYl18OpQJeekkbmoisM3hwKBb52muwzTZxR5Mcmq5aABYtgoMPhgceCKtARWSDa66BOXPC6v/69eOOJhmUGPLct99Cx47Qs2dYBSoi5a1dCyeeCE2bhsqsosSQ10pLQxni7baDQYPijkYkuZYvhwMOCOt6Lr447mjip1lJeaxvX/jyyzDgLCIb16gRPPEEHHII7LUXdOoUd0S5SbOSEu7xx8NKz4cfhs02izsakeTbY49Qqvu008KUbqk5dSUl2IIF4ZvPxInQvn3c0Yjkln794Mknwwy+Qv1SpTGGPPP996Gv9Oqr1VcqUhulpdCtW9jB8F//ijuaeCgx5BF3OPvs8C1n6FCwGv9vFREIVVjbtYObb4YePeKOJvs0+JxHBg6EefNg2jQlBZFNsfXWYXyuSxdo00aLQtOlFkPCvPEGHHdc2I2tefO4oxHJD0OHwm23hb+vLbeMO5rsUVdSHli+HPbbD/7+dzjllLijEckv558fWuDDhsUdSfYoMeQ499AHuu22cM89cUcjkn+++w723x/++tcwhlcINMaQ4+67D+bPh+nT445EJD9ttRWMGRP2Rj/gAGjRIu6IkksthgSYNw8OPxymTIGWLeOORiS/3XNP+CI2bRo0aBB3NNFSV1KO+vHH0Lz94x/hggvijkYk/7mH0vVNm8Ltt8cdTbSUGHLU1VeHZftjxmhqqki2LFsWpq8OHx66lvKVEkMOevZZuOiiUEO+ceO4oxEpLM89BxdeCLNnh0kf+UiJIcd8+WX4xjJyJBx5ZNzRiBSma66Bjz6CcePys8Ve28RQbXVVM8vTXBofd/jd7+CMM5QUROLUrx+89x6MGBF3JMlSbYvBzBYCs4FhwNNxfHXPtxbDAw+ERWwzZuT/rAiRpHvrrfAF7c03YZdd4o4msyLrSjKzOkBn4EKgPTAWGObu79Um0NrIp8Tw8cfQti1MmhT+FZH49esHkyeHcb986lLKyhiDmR0BPAhsSWhF9Hb3V2t60prKl8TgHuogHXAAFBfHHY2IrLNmDRx0UCibcemlcUeTOVGOMTQxs6vM7E3gWqAn0AT4I/Dvan62q5nNN7OFZtZrI8cUmdksM5tnZiU1/Q/IJUOHwn//C3/+c9yRiEhZ9eqFqas33ADvvx93NPFLpyvpPUIrYai7L63w2vXu/n8b+bm6wAJCN9THwBvAGe7+bpljtgZeAY5296Vm1sTdv6zkvXK+xfDRR6Eu/Isvwj77xB2NiFTmttvCrm+TJ0OdPNj4OLIWA9DS3fsC35rZL8q+sLGkkNIBWOTui919NTAaOLHCMWcCj6xLOJUlhXzgDpdcEhazKSmIJNcf/gCrV8OgQXFHEq90EkM7M5sLzAXmmdkcM9s/jZ/bEVhS5vHS1HNltQAam9lkM5thZuekFXWOeeihsLr5uuvijkREqlK3bqijdOONsHRp9cfnq3Sqqw4FLnP3KQBmdnDqudbV/Fw6fT/1gf2AI4GGwDQze83dF1Y8sE+fPuvvFxUVUVRUlMbbx++LL0IdpIkToX79uKMRkersuSf07BkGocePz61ZSiUlJZSUlGzy+6QzxjDL3dtWeG6mu+9Xzc91BPq4e9fU495AqbvfWuaYXsAW7t4n9fg+4Bl3f7jCe+XsGMOZZ8Kvfx36LkUkN6xaFTbN+utfc3uv6CjXMdwJbAGMSj3VHfgReADA3Wdu5OfqEQafjwQ+AV7n54PPLYEBwNFAA2A60N3d36nwXjmZGCZOhCuvhLlzoWHDuKMRkZp47TU46aRQFr9Jk7ijqZ0oE0MJ5buFrOxjdz+8ip89BrgTqAvc7+63mNklqZ8blDrmWuACoBQY4u53VfI+OZcYvv8+NEnvvz+/qzeK5LOrroIVK8JU81ykInoJ06tXWOX84INxRyIitfXtt+EL3qhRcMghcUdTc1G2GLYGioFDU0+VAH3dfXlNT1ZbuZYY5s2DI44IXUjbbRd3NCKyKR5+GPr0gZkzYbPN4o6mZqJcxzAU+BY4DTgdWEEoqCeVKC0NsxluuklJQSQfnHIK7Lwz3HFH3JFkTzothjnu3qa656KUSy2GoUPD4phXXw1zokUk9/3nP9ChQ6jA2qxZ3NGkL8oWw0ozW9+7llrH8ENNT1QIli2D3r3h3nuVFETyyW67hVXRV14ZdyTZkU6LYV9gJNAo9dTXwHnuPifi2MrGkBMthssvD4thBgyIOxIRybSffoK994a77oJjjok7mvREMvicKoR3q7tfa2aNALI56FwmjsQnhjlzoEsXePdd7d8skq8mTgzbgc6dmxsD0ZF0Jbn7WuBgC5/My+NICrnAHa64Avr2VVIQyWfHHQfNm8O//hV3JNFKpyvpXuDXwDg2jC24uz8acWxlY0h0i2HUKPjHP+CNNzS2IJLvFi6ETp1Cq2GHHeKOpmpRrmMYTiUF8dz9gpqerLaSnBi++w5atYLRo8MOUCKS/66/Hj79FEaMiDuSqkWZGA5296nVPRelJCeGG26ADz7QCmeRQvLdd9CyJTzySNiqN6miTAw/q6SaTnXVTEpqYliyBPbdF2bPDgtgRKRwDBsW9m6YOjW5pbkznhjMrBNwIPAH4HZC8TyAXwDdtMANzj0XmjaFv/0t7khEJNvWroX994e//AVOPTXuaCpX28RQ1UY9mxGSQN3Uv+t8CyT0MmTPjBnw/POwYEHckYhIHOrWhX/+E377Wzj+eGjQIO6IMiedrqRm7r44O+FsNIZEtRjcoagIzjkHLr447mhEJE4nnACHHRZ2akyaKMcY9gCuBZqxoYXh7n5ETU9WW0lLDI89BsXFMGuWpqeKFLr580NJ7nffTd6GPlEmhreAgcBMYG3qaXf3N2scZS0lKTGsWQN77QX9+4eVziIiPXtCvXpw551xR1JelInhTXdvV+vIMiBJiWHwYBg7NowviIgAfPZZ2NAnadVXo0wMfYAvgEeBn9Y97+5f1fRktZWUxPDDD9CiBTz+OLRvH3c0IpIkxcWweHGyFr1FmRgWU/nK511rerLaSkpiuPXWMBtp3Li4IxGRpPn22/DF8fnnYZ994o4m0J7PEfv6a9h997CYZY89Yg1FRBLqzjvhxRdh/Pi4IwkyXl3VzK4rc/+0Cq/1q+mJct2tt0K3bkoKIrJxv/99KME/NWsFg6JR1crnWe7etuL9yh5HLe4Ww6efhg065syBnXaKLQwRyQEjRoRSGS+/HH+pjCi39ix4t9wC55+vpCAi1Tv7bPjii9yeuVhVSQwBli6Fhx6Cd96JOxIRyQV164YZSsXF0Llz/K2G2qiqK2ktGzbm2QJYWeblLdw9a0klzq6kyy6DrbaCv/89ltOLSA5auxZatw61lLp2jS8OzUqKwIcfQtu2oVDe//xP1k8vIjls3Liws+P06fG1GjTGEIGbbw6zDJQURKSmTjkFfvwRJk6MO5KaU4thIz74INRaf+892HbbrJ5aRPLEo4+GL5gzZsTTalCLIcP69YNLL1VSEJHaO+mkMN4wYULckdSMWgyVWLIE2rQJrYWkldEVkdwyblwYhJ42LfutBrUYMui22+DCC5UURGTTnXwyfPNNKJWRKyJNDGbW1czmm9lCM+tVxXHtzWyNmZ0cZTzp+PxzeOCBZO7GJCK5p25d6N07jDXkisgSg5nVBQYAXYE9gTPMrNVGjrsVeAaIfSnIHXdAjx6www5xRyIi+eLMM8OElldfjTuS9ETZYugALHL3xe6+GhgNnFjJcVcADxP2fIjV11+HjXiuu676Y0VE0lW/fvhcyZVWQ5SJYUdgSZnHS1PPrWdmOxKSxcDUU7GOhPfvD8cfn6wdmEQkP1xwQdgnftasuCOpXpSJIZ0P+TuB61NTjowYu5J++AEGDIDrr48rAhHJZ5tvHsYuc6G8TpT1jj4Gdi7zeGdCq6GsdsBoC3O4mgDHmNlqd//ZNhd9+vRZf7+oqIiioqKMBjt8OBx4ILRsmdG3FRFZ77e/DWukFi+OpmeipKSEkpKSTX6fyNYxmFk9YAFwJPAJ8Dpwhru/u5HjhwFPuvujlbwW6TqGtWvDBjzDh8PBB0d2GhERrrsOVq0Ku71FLXHrGNx9DdATmAS8A4xx93fN7BIzuySq89bG44+HekgHHRR3JCKS7666CkaODJNdkqrgVz67Q6dO8Kc/haJXIiJRO++80G3du3e051HZ7VqaOjXszrZgQViIIiIStblz4eijw9qGBg2iO0/iupJyxW23wTXXKCmISPbss0/YyOehh+KOpHIF3WJYuDCMKyxeDA0bZvztRUQ26oUX4MorYd686IrrqcVQCwMGwMUXKymISPYdcQTUqZPM4noF22JYsQKaNoU5c2Dnnas/XkQk0wYPDju8PfFENO+vFkMNjRgBnTsrKYhIfM46C155Bd5/P+5IyivIxFBaGuoiXXll3JGISCHbcsuw98vdd8cdSXkFmRiefTaMK2hBm4jE7bLLQtWF776LO5INCjIx3HVXaC3EsTm3iEhZzZrBoYfCgw/GHckGBTf4vG6K6kcfhWqHIiJxmzwZLr8c3n47s19YNficpnvuCVNUlRREJCmKisLU1cmT444kKKgWw8qVsMsu8MYb2oxHRJJlwACYMgXGjMnce6rFkIaHH4b991dSEJHkOftsmDQJPv887kgKLDEMGgSXJKrgt4hIsPXWcPLJMGxY3JEUUFfS229Dly7w4YdQL8p960REamn6dDjzzDBJpk4GvrarK6kagwaFhSRKCiKSVB06wFZbxV8/qSBaDD/8EEpfzJwZ6iOJiCTVPfeE2Unjxm36e6nFUIWxY6FjRyUFEUm+s86C55+H//43vhgKIjEMHqxBZxHJDY0ahW2G4xyEzvuupAULwuKRJUs0viAiuWHatLDl8Pz5m7YSWl1JGzFiRJgfrKQgIrmiY8fw7/Tp8Zw/rxPD2rUwciScd17ckYiIpM8stBiGD4/n/HmdGF54AbbfHvbeO+5IRERq5pxzwsSZlSuzf+68TgzDh4esKyKSa3baKZTwiWrbz6rk7eDz8uVheup//gPbbhtRYCIiEfr3v+GBB+Dpp2v38xp8rmDs2LCns5KCiOSqk04KA9Aff5zd8+ZtYhg+XIPOIpLbGjYMaxqyvbtbXiaGRYvCrWvXuCMREdk0558fpt1ns9c/LxPDqFHQvTvUrx93JCIim+bAA0O9t7feyt458y4xuIfE0KNH3JGIiGw6s/B5Nnp09s6Zd4lh3jz4/vsNKwdFRHLdusSQre6kvEsMo0eHbqRMbHIhIpIEbdpAgwbw+uvZOV/kH59m1tXM5pvZQjPrVcnrZ5nZHDN7y8xeMbPWtT2Xe0gM6kYSkXyS7e6kSBODmdUFBgBdgT2BM8ysVYXD3gcOdffWwN+AwbU934wZoVhe27a1fQcRkWTq0SOsz1q7NvpzRd1i6AAscvfF7r4aGA2cWPYAd5/m7stTD6cDO9X2ZOsGnTelTK2ISBK1bAm/+hVMmRL9uaJODDsCS8o8Xpp6bmMuAp6qzYlKS2HMmDC+ICKSj7LVnRT1LgVpj6Gb2eHAhcBBlb3ep0+f9feLioooKioq9/rUqdCkCey5Z23CFBFJvu7doX176N+/8nVaJSUllJSUbPJ5Ii2iZ2YdgT7u3jX1uDdQ6u63VjiuNfAo0NXdF1XyPtUW0bviCthhB/jznzMWvohI4nTsCH37Qpcu1R+b1CJ6M4AWZtbMzDYDugPjyx5gZrsQksLZlSWFdLjD449Dt26bHK+ISKJ16xZ9Ke5IE4O7rwF6ApOAd4Ax7v6umV1iZpekDrsR2AYYaGazzKzGM3VnzgzFplq2zFjoIiKJdNJJITGUlkZ3jrzYj+GGG2DVKrj11o0eIiKSN1q1CtsWt29f9XFJ7UrKiscfD1lURKQQnHRS+NyLSs4nhkWL4Isv4IAD4o5ERCQ7TjxRiaFKTzwBJ5yg2kgiUjg6dICvvoKFC6N5/5z/OH3iCXUjiUhhqVMntBqimp2U04nh88/D5hVHHBF3JCIi2RXlOENOJ4YJE+Coo2DzzeOOREQkuw4/POw/89lnmX/vnE4Mmo0kIoWqQQM4+mgYP776Y2sqZxPDTz/B5MlwzDFxRyIiEo/jj4enn878++ZsYnjlFdhrL2jcOO5IRETi0blz+IK8Zk1m3zdnE8Nzz6VXREpEJF9tvz00bQpvvJHZ983ZxPDss2HgWUSkkB11VPg8zKScTAxffBFWPHfsGHckIiLx6tJFiQGAF16AoqLKN6oQESkkBx8c1nMtX179senKycSgbiQRkWCLLaBTpzAInSk5lxjcQ2LQwLOISJDp7qScSwzz50O9etCiRdyRiIgkQ5cuYaZmpuRcYljXjWQ13npCRCQ/7bMPrFgBH3yQmffLucSg9QsiIuWZhS/MmWo15FRi+OknePllVVMVEakok+sZcioxLFgA7drBttvGHYmISLIcdVQYg3Xf9Pcyz8S7RMzMfF2c7hpfEBGpTMXPRzPD3Wv8iZlTLQZQUhAR2ZhMfT7mXGIQEZFoKTGIiEg5SgwiIlKOEoOIiJSjxCAiIuUoMYiISDlKDCIiUo4Sg4iIlKPEICIi5USaGMysq5nNN7OFZtZrI8fclXp9jpm1jTIeERGpXmSJwczqAgOArsCewBlm1qrCMccCzd29BfA7YGBU8eSLkpKSuENIDF2LDXQtNtC12HRRthg6AIvcfbG7rwZGAydWOOYEYASAu08Htjaz7SKMKefpl34DXYsNdC020LXYdFEmhh2BJWUeL009V90xO0UYk4iIVCPKxJBuPe+K9QCTXwdcRCSPRbYfg5l1BPq4e9fU495AqbvfWuaYe4ESdx+dejwfOMzdP6vwXkoWIiK1UJv9GOpFEUjKDKCFmTUDPgG6A2dUOGY80BMYnUok31RMClC7/zAREamdyBKDu68xs57AJKAucL+7v2tml6ThwcmRAAAEuklEQVReH+TuT5nZsWa2CPgeuCCqeEREJD05sbWniIhkT6JWPmtB3AbVXQszOyt1Dd4ys1fMrHUccWZDOr8XqePam9kaMzs5m/FlS5p/H0VmNsvM5plZSZZDzJo0/j6amNkzZjY7dS3OjyHMrDCzoWb2mZnNreKYmn1uunsiboTupkVAM6A+MBtoVeGYY4GnUvcPAF6LO+4Yr0UnoFHqftdCvhZljnsRmACcEnfcMf1ObA28DeyUetwk7rhjvBZ9gFvWXQdgGVAv7tgjuh6HAG2BuRt5vcafm0lqMWhB3AbVXgt3n+buy1MPp5O/6z/S+b0AuAJ4GPgim8FlUTrX4UzgEXdfCuDuX2Y5xmxJ51p8Cvwydf+XwDJ3X5PFGLPG3acAX1dxSI0/N5OUGLQgboN0rkVZFwFPRRpRfKq9Fma2I+GDYV1JlXwcOEvnd6IF0NjMJpvZDDM7J2vRZVc612IIsJeZfQLMAa7KUmxJVOPPzSinq9aUFsRtkPZ/k5kdDlwIHBRdOLFK51rcCVzv7m5mxs9/R/JBOtehPrAfcCTQEJhmZq+5+8JII8u+dK7Fn4HZ7l5kZrsBz5lZG3dfEXFsSVWjz80kJYaPgZ3LPN6ZkNmqOman1HP5Jp1rQWrAeQjQ1d2rakrmsnSuRTvCWhgI/cnHmNlqdx+fnRCzIp3rsAT40t1XAivN7GWgDZBviSGda3EgcDOAu//HzD4A9iCsryo0Nf7cTFJX0voFcWa2GWFBXMU/7PHAubB+ZXWlC+LyQLXXwsx2AR4Fznb3RTHEmC3VXgt3/4277+ruuxLGGS7Ns6QA6f19PAEcbGZ1zawhYaDxnSzHmQ3pXIv5QGeAVH/6HsD7WY0yOWr8uZmYFoNrQdx66VwL4EZgG2Bg6pvyanfvEFfMUUnzWuS9NP8+5pvZM8BbQCkwxN3zLjGk+TvRDxhmZnMIX4Cvc/evYgs6QmY2CjgMaGJmS4BiQrdirT83tcBNRETKSVJXkoiIJIASg4iIlKPEICIi5SgxiIhIOUoMIiJSjhKDiIiUo8QgUgUzG2Nmv0ndn2hmv6zuZ1LHnmZmb5vZWjPbr8zzrc3s/qjiFckEJQaRjTCz5sCW7v4+gLsf5+7fpvnjc4FuwMtln3T3t4DdzOxXGQ1WJIOUGKTgpUorzDezB83sHTMbZ2ZbAD0oU2rBzBabWeN03tPd57v7ext5+WngtE2PXCQaSgwiwe7A3e6+J/AtcBmhYm3ZomvrywSY2cupndIq3o5I41yvA4dmMniRTEpMrSSRmC1x92mp+w8S6vc3JWz48jPuvikf7J8Sdh8TSSQlBpGgbNEwIxShg420qs1sCrBVJS9d6+4vVHMuIz/3EZE8ocQgEuxiZh3d/TXCFplTgS2A7amkdr27H1KD9664ScoOwIe1DVQkahpjEAkWAJeb2TtAI8I2oVOB/cscU5Od9bqlSiB3BCaa2dNlXu5AhdlKIkmisttS8MysGfCku+9T4fnfAP3d/bgMn68EON3dP8/k+4pkiloMIsHPviGl1i+sSO0ZnBGp7VgXKSlIkqnFICIi5ajFICIi5SgxiIhIOUoMIiJSjhKDiIiUo8QgIiLlKDGIiEg5/w9bOkxL02j27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31132"/>
            <a:ext cx="5184576" cy="389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43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Information Gain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Information Gain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expected reduction in the </a:t>
                </a:r>
                <a:r>
                  <a:rPr lang="en" sz="2400" i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misclassification rate 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after a split on an attribute</a:t>
                </a:r>
              </a:p>
              <a:p>
                <a:pPr marL="228600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𝐺𝑎𝑖𝑛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𝐴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𝐺𝑖𝑛𝑖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𝑆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𝑣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∈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𝑉𝑎𝑙𝑢𝑒𝑠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𝐴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PH" sz="2400" b="0" i="1" smtClean="0">
                                          <a:solidFill>
                                            <a:srgbClr val="535353"/>
                                          </a:solidFill>
                                          <a:latin typeface="Cambria Math"/>
                                          <a:sym typeface="Montserrat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𝐺𝑖𝑛𝑖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PH" sz="2400" b="0" dirty="0" smtClean="0">
                  <a:solidFill>
                    <a:srgbClr val="535353"/>
                  </a:solidFill>
                  <a:latin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Attribute    		</a:t>
                </a:r>
                <a14:m>
                  <m:oMath xmlns:m="http://schemas.openxmlformats.org/officeDocument/2006/math"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𝑉𝑎𝑙𝑢𝑒𝑠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  <m:r>
                      <a:rPr lang="en" sz="2000" i="1" dirty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 </m:t>
                    </m:r>
                  </m:oMath>
                </a14:m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– possible values of A </a:t>
                </a: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𝑆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subset of training examples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𝑆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subset of S for which attribute A have value v	</a:t>
                </a:r>
              </a:p>
              <a:p>
                <a:pPr marL="228600">
                  <a:lnSpc>
                    <a:spcPct val="115000"/>
                  </a:lnSpc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987574"/>
                <a:ext cx="8784976" cy="3725700"/>
              </a:xfrm>
              <a:prstGeom prst="rect">
                <a:avLst/>
              </a:prstGeom>
              <a:blipFill rotWithShape="1">
                <a:blip r:embed="rId3"/>
                <a:stretch>
                  <a:fillRect b="-523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60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Entropy vs Gini Index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059582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So which impurity measure should be used: </a:t>
            </a:r>
          </a:p>
          <a:p>
            <a:pPr marL="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</a:pPr>
            <a:r>
              <a:rPr lang="en" sz="24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		</a:t>
            </a: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Entropy or Gini index?</a:t>
            </a:r>
          </a:p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Resulting trees are very similar in practice.</a:t>
            </a:r>
          </a:p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Best advice is that it is good practice when building decision tree models to </a:t>
            </a:r>
          </a:p>
          <a:p>
            <a:pPr marL="898525" lvl="1" indent="-357188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ry out different impurity metrics</a:t>
            </a:r>
          </a:p>
          <a:p>
            <a:pPr marL="898525" lvl="1" indent="-357188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Compare results to see which suits the dataset</a:t>
            </a:r>
          </a:p>
        </p:txBody>
      </p:sp>
    </p:spTree>
    <p:extLst>
      <p:ext uri="{BB962C8B-B14F-4D97-AF65-F5344CB8AC3E}">
        <p14:creationId xmlns:p14="http://schemas.microsoft.com/office/powerpoint/2010/main" val="19646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450156" y="-20396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EXERCISE OPTIONS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hape 211"/>
          <p:cNvSpPr txBox="1">
            <a:spLocks noGrp="1"/>
          </p:cNvSpPr>
          <p:nvPr>
            <p:ph type="body" idx="1"/>
          </p:nvPr>
        </p:nvSpPr>
        <p:spPr>
          <a:xfrm>
            <a:off x="35497" y="1222314"/>
            <a:ext cx="9196702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Solve by hand / calculator (takes a lot of time!)</a:t>
            </a:r>
          </a:p>
          <a:p>
            <a:pPr marL="685800" indent="-4572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Use python to to write function(s) that compute the entropy, gini index, and information gain.</a:t>
            </a:r>
          </a:p>
          <a:p>
            <a:pPr marL="628650" lvl="1" indent="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None/>
            </a:pP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- Make sure to handle log</a:t>
            </a:r>
            <a:r>
              <a:rPr lang="en" sz="2000" baseline="-25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 0.</a:t>
            </a:r>
          </a:p>
          <a:p>
            <a:pPr marL="685800" indent="-4572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AutoNum type="arabicPeriod"/>
            </a:pPr>
            <a:r>
              <a:rPr lang="en" sz="24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Advanced: Write a program that builds a decision tree!</a:t>
            </a:r>
            <a:endParaRPr lang="en" sz="2400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28650" lvl="1" indent="0">
              <a:lnSpc>
                <a:spcPct val="115000"/>
              </a:lnSpc>
              <a:buClr>
                <a:srgbClr val="535353"/>
              </a:buClr>
              <a:buNone/>
            </a:pPr>
            <a:r>
              <a:rPr lang="en" sz="2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- Requires some knowledge on recursion, ADTs</a:t>
            </a:r>
          </a:p>
        </p:txBody>
      </p:sp>
    </p:spTree>
    <p:extLst>
      <p:ext uri="{BB962C8B-B14F-4D97-AF65-F5344CB8AC3E}">
        <p14:creationId xmlns:p14="http://schemas.microsoft.com/office/powerpoint/2010/main" val="15370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506500" y="-20538"/>
            <a:ext cx="8226300" cy="16069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6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Exercise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7" t="34074" r="31771" b="36852"/>
          <a:stretch/>
        </p:blipFill>
        <p:spPr bwMode="auto">
          <a:xfrm>
            <a:off x="1634399" y="1707654"/>
            <a:ext cx="588992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hape 211"/>
          <p:cNvSpPr txBox="1">
            <a:spLocks/>
          </p:cNvSpPr>
          <p:nvPr/>
        </p:nvSpPr>
        <p:spPr>
          <a:xfrm>
            <a:off x="611560" y="1275606"/>
            <a:ext cx="6192688" cy="6952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Predicting virus infection in files: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06500" y="-30857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lang="en" sz="48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787534"/>
              </p:ext>
            </p:extLst>
          </p:nvPr>
        </p:nvGraphicFramePr>
        <p:xfrm>
          <a:off x="1331640" y="1851670"/>
          <a:ext cx="6696744" cy="289874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73055"/>
                <a:gridCol w="1376110"/>
                <a:gridCol w="1513721"/>
                <a:gridCol w="1582526"/>
                <a:gridCol w="1651332"/>
              </a:tblGrid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ID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Stream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Slope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Elevation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Vegetation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2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Moderate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Low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Riparian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3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Medium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Riparian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4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Medium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5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False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Flat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Conifer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27666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6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Highest 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Conifer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  <a:tr h="389407"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7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True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Steep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smtClean="0">
                          <a:latin typeface="Montserrat" charset="0"/>
                        </a:rPr>
                        <a:t>High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600" dirty="0" err="1" smtClean="0">
                          <a:latin typeface="Montserrat" charset="0"/>
                        </a:rPr>
                        <a:t>Chapparal</a:t>
                      </a:r>
                      <a:r>
                        <a:rPr lang="en-PH" sz="1600" dirty="0" smtClean="0">
                          <a:latin typeface="Montserrat" charset="0"/>
                        </a:rPr>
                        <a:t> </a:t>
                      </a:r>
                      <a:endParaRPr lang="en-PH" sz="1600" dirty="0">
                        <a:latin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31640" y="1059582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Classify the type of vegetation that is likely to grow in areas of land based on descriptive feature.</a:t>
            </a:r>
            <a:endParaRPr lang="en-PH" sz="1800" dirty="0">
              <a:latin typeface="Montserra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411510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264286"/>
            <a:ext cx="8226300" cy="2315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type of vegetation would likely grow on terrain with a steep slope and medium elevation and is near a stream?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How about on terrain near a stream with high elevation, moderate slope?</a:t>
            </a:r>
            <a:endParaRPr lang="en" sz="2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428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Partner/Group/Individual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9548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solidFill>
                  <a:schemeClr val="bg2"/>
                </a:solidFill>
                <a:latin typeface="Montserrat" charset="0"/>
                <a:cs typeface="Mongolian Baiti" pitchFamily="66" charset="0"/>
              </a:rPr>
              <a:t>Next time</a:t>
            </a:r>
            <a:endParaRPr lang="en" dirty="0">
              <a:solidFill>
                <a:schemeClr val="bg2"/>
              </a:solidFill>
              <a:latin typeface="Montserrat" charset="0"/>
              <a:cs typeface="Mongolian Baiti" pitchFamily="66" charset="0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51520" y="1059582"/>
            <a:ext cx="8784976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More on decision trees - pros and cons</a:t>
            </a:r>
          </a:p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32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Random Forests!</a:t>
            </a:r>
          </a:p>
          <a:p>
            <a:pPr marL="457200" indent="-228600">
              <a:lnSpc>
                <a:spcPct val="115000"/>
              </a:lnSpc>
              <a:spcAft>
                <a:spcPts val="600"/>
              </a:spcAft>
              <a:buClr>
                <a:srgbClr val="535353"/>
              </a:buClr>
              <a:buFont typeface="Montserrat"/>
              <a:buChar char="-"/>
            </a:pPr>
            <a:endParaRPr lang="en" sz="28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511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Lecture by </a:t>
            </a:r>
            <a:r>
              <a:rPr lang="en-PH" sz="2400" dirty="0"/>
              <a:t>Victor </a:t>
            </a:r>
            <a:r>
              <a:rPr lang="en-PH" sz="2400" dirty="0" err="1" smtClean="0"/>
              <a:t>Lavrenko</a:t>
            </a:r>
            <a:r>
              <a:rPr lang="en-PH" sz="2400" dirty="0"/>
              <a:t> </a:t>
            </a:r>
            <a:r>
              <a:rPr lang="en-PH" sz="2400" dirty="0" smtClean="0"/>
              <a:t>(</a:t>
            </a:r>
            <a:r>
              <a:rPr lang="en-PH" sz="2400" dirty="0" err="1" smtClean="0"/>
              <a:t>Youtube</a:t>
            </a:r>
            <a:r>
              <a:rPr lang="en-PH" sz="2400" dirty="0" smtClean="0"/>
              <a:t>)</a:t>
            </a:r>
          </a:p>
          <a:p>
            <a:pPr lvl="0" algn="ctr">
              <a:buClr>
                <a:srgbClr val="535353"/>
              </a:buClr>
              <a:buSzPct val="25000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1933</Words>
  <Application>Microsoft Office PowerPoint</Application>
  <PresentationFormat>On-screen Show (16:9)</PresentationFormat>
  <Paragraphs>309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Noto Symbol</vt:lpstr>
      <vt:lpstr>Mongolian Baiti</vt:lpstr>
      <vt:lpstr>Montserrat</vt:lpstr>
      <vt:lpstr>Wingdings</vt:lpstr>
      <vt:lpstr>Cambria Math</vt:lpstr>
      <vt:lpstr>Questrial</vt:lpstr>
      <vt:lpstr>simple-light-2</vt:lpstr>
      <vt:lpstr>simple-light-2</vt:lpstr>
      <vt:lpstr>simple-light</vt:lpstr>
      <vt:lpstr>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PowerPoint Presentation</vt:lpstr>
      <vt:lpstr>DECISION TREES</vt:lpstr>
      <vt:lpstr>REVIEW</vt:lpstr>
      <vt:lpstr>Supervised Learning Workflow</vt:lpstr>
      <vt:lpstr>REVIEW: K-Nearest Neighbors (KNN)</vt:lpstr>
      <vt:lpstr>DECISION TREES</vt:lpstr>
      <vt:lpstr>PowerPoint Presentation</vt:lpstr>
      <vt:lpstr>Would you survive the sinking of the Titanic?</vt:lpstr>
      <vt:lpstr>TERMINOLOGY</vt:lpstr>
      <vt:lpstr>Predict if John will play tennis</vt:lpstr>
      <vt:lpstr>Predict if John will play tennis</vt:lpstr>
      <vt:lpstr>Predict if John will play tennis</vt:lpstr>
      <vt:lpstr>Predict if John will play tennis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ID3 Algorithm</vt:lpstr>
      <vt:lpstr>Which attribute to split on?</vt:lpstr>
      <vt:lpstr>Entropy</vt:lpstr>
      <vt:lpstr>Entropy, more generally</vt:lpstr>
      <vt:lpstr>Entropy example</vt:lpstr>
      <vt:lpstr>Entropy example</vt:lpstr>
      <vt:lpstr>Entropy example</vt:lpstr>
      <vt:lpstr>Entropy example</vt:lpstr>
      <vt:lpstr>Entropy example</vt:lpstr>
      <vt:lpstr>Entropy example</vt:lpstr>
      <vt:lpstr>Entropy example</vt:lpstr>
      <vt:lpstr>Entropy example</vt:lpstr>
      <vt:lpstr>Entropy</vt:lpstr>
      <vt:lpstr>Information Gain </vt:lpstr>
      <vt:lpstr>Information Gain</vt:lpstr>
      <vt:lpstr>Information Gain</vt:lpstr>
      <vt:lpstr>Information Gain</vt:lpstr>
      <vt:lpstr>Information Gain</vt:lpstr>
      <vt:lpstr>Splitting, visually</vt:lpstr>
      <vt:lpstr>Information Gain, visually</vt:lpstr>
      <vt:lpstr>CART Algorithm (Briemanetal, 1984)</vt:lpstr>
      <vt:lpstr>Gini Index example</vt:lpstr>
      <vt:lpstr>Gini Index example</vt:lpstr>
      <vt:lpstr>Gini Index example</vt:lpstr>
      <vt:lpstr>Gini Index example</vt:lpstr>
      <vt:lpstr>Gini Index example</vt:lpstr>
      <vt:lpstr>Gini Index example</vt:lpstr>
      <vt:lpstr>Information Gain</vt:lpstr>
      <vt:lpstr>Entropy vs Gini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time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Issa Tingzon</dc:creator>
  <cp:lastModifiedBy>Issa Tingzon</cp:lastModifiedBy>
  <cp:revision>154</cp:revision>
  <dcterms:modified xsi:type="dcterms:W3CDTF">2017-08-27T13:01:26Z</dcterms:modified>
</cp:coreProperties>
</file>